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6" d="100"/>
          <a:sy n="76" d="100"/>
        </p:scale>
        <p:origin x="-11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68CE728-4ABD-524B-A42D-0149C3E461A8}" type="datetimeFigureOut">
              <a:rPr lang="en-US" smtClean="0"/>
              <a:t>10/19/15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dirty="0" smtClean="0"/>
              <a:t>Drag picture to placeholder or click icon to add</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dirty="0" smtClean="0"/>
              <a:t>Drag picture to placeholder or click icon to add</a:t>
            </a:r>
            <a:endParaRPr dirty="0"/>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dirty="0" smtClean="0"/>
              <a:t>Drag picture to placeholder or click icon to add</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dirty="0" smtClean="0"/>
              <a:t>Drag picture to placeholder or click icon to add</a:t>
            </a:r>
            <a:endParaRPr dirty="0"/>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dirty="0" smtClean="0"/>
              <a:t>Drag picture to placeholder or click icon to add</a:t>
            </a:r>
            <a:endParaRPr dirty="0"/>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dirty="0" smtClean="0"/>
              <a:t>Drag picture to placeholder or click icon to add</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B68CE728-4ABD-524B-A42D-0149C3E461A8}" type="datetimeFigureOut">
              <a:rPr lang="en-US" smtClean="0"/>
              <a:t>10/19/15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B68CE728-4ABD-524B-A42D-0149C3E461A8}" type="datetimeFigureOut">
              <a:rPr lang="en-US" smtClean="0"/>
              <a:t>10/19/15</a:t>
            </a:fld>
            <a:endParaRPr lang="en-US" dirty="0"/>
          </a:p>
        </p:txBody>
      </p:sp>
      <p:sp>
        <p:nvSpPr>
          <p:cNvPr id="8" name="Footer Placeholder 7"/>
          <p:cNvSpPr>
            <a:spLocks noGrp="1"/>
          </p:cNvSpPr>
          <p:nvPr>
            <p:ph type="ftr" sz="quarter" idx="11"/>
          </p:nvPr>
        </p:nvSpPr>
        <p:spPr>
          <a:xfrm>
            <a:off x="1120588" y="188259"/>
            <a:ext cx="2895600" cy="365125"/>
          </a:xfrm>
        </p:spPr>
        <p:txBody>
          <a:bodyPr/>
          <a:lstStyle/>
          <a:p>
            <a:endParaRPr lang="en-US" dirty="0"/>
          </a:p>
        </p:txBody>
      </p:sp>
      <p:sp>
        <p:nvSpPr>
          <p:cNvPr id="9" name="Slide Number Placeholder 8"/>
          <p:cNvSpPr>
            <a:spLocks noGrp="1"/>
          </p:cNvSpPr>
          <p:nvPr>
            <p:ph type="sldNum" sz="quarter" idx="12"/>
          </p:nvPr>
        </p:nvSpPr>
        <p:spPr/>
        <p:txBody>
          <a:bodyPr/>
          <a:lstStyle/>
          <a:p>
            <a:fld id="{7207BC3C-8188-C840-8102-B6493AAC6533}" type="slidenum">
              <a:rPr lang="en-US" smtClean="0"/>
              <a:t>‹#›</a:t>
            </a:fld>
            <a:endParaRPr lang="en-US" dirty="0"/>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CE728-4ABD-524B-A42D-0149C3E461A8}" type="datetimeFigureOut">
              <a:rPr lang="en-US" smtClean="0"/>
              <a:t>10/19/15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07BC3C-8188-C840-8102-B6493AAC6533}"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B68CE728-4ABD-524B-A42D-0149C3E461A8}" type="datetimeFigureOut">
              <a:rPr lang="en-US" smtClean="0"/>
              <a:t>10/19/15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68CE728-4ABD-524B-A42D-0149C3E461A8}" type="datetimeFigureOut">
              <a:rPr lang="en-US" smtClean="0"/>
              <a:t>10/19/15</a:t>
            </a:fld>
            <a:endParaRPr lang="en-US" dirty="0"/>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7207BC3C-8188-C840-8102-B6493AAC6533}" type="slidenum">
              <a:rPr lang="en-US" smtClean="0"/>
              <a:t>‹#›</a:t>
            </a:fld>
            <a:endParaRPr lang="en-US" dirty="0"/>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ipxokmazl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9R81q0DLP0" TargetMode="External"/><Relationship Id="rId3" Type="http://schemas.openxmlformats.org/officeDocument/2006/relationships/hyperlink" Target="https://www.youtube.com/watch?v=Q0l2mfmP81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enchantedlearning.com/usa/states/michigan/" TargetMode="External"/><Relationship Id="rId4" Type="http://schemas.openxmlformats.org/officeDocument/2006/relationships/hyperlink" Target="https://www.michigan.gov/documents/hal_mhc_sa_1835_MI_Constitution_51420_7.pdf" TargetMode="External"/><Relationship Id="rId1" Type="http://schemas.openxmlformats.org/officeDocument/2006/relationships/slideLayout" Target="../slideLayouts/slideLayout8.xml"/><Relationship Id="rId2" Type="http://schemas.openxmlformats.org/officeDocument/2006/relationships/hyperlink" Target="http://www.hillsdalepublishers.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3.jpg"/><Relationship Id="rId5" Type="http://schemas.openxmlformats.org/officeDocument/2006/relationships/image" Target="../media/image4.jpg"/><Relationship Id="rId6" Type="http://schemas.openxmlformats.org/officeDocument/2006/relationships/image" Target="../media/image5.jpg"/><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A9R81q0DLP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0l2mfmP81c"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7.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nchantedlearning.com/usa/states/michigan/" TargetMode="External"/><Relationship Id="rId3" Type="http://schemas.openxmlformats.org/officeDocument/2006/relationships/hyperlink" Target="http://seekingmichigan.org/wp-content/uploads/2012/07/mitten_northwest-ordinance.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Integrated Literacy Assignment</a:t>
            </a:r>
            <a:endParaRPr lang="en-US" dirty="0"/>
          </a:p>
        </p:txBody>
      </p:sp>
      <p:sp>
        <p:nvSpPr>
          <p:cNvPr id="3" name="Subtitle 2"/>
          <p:cNvSpPr>
            <a:spLocks noGrp="1"/>
          </p:cNvSpPr>
          <p:nvPr>
            <p:ph type="subTitle" idx="1"/>
          </p:nvPr>
        </p:nvSpPr>
        <p:spPr/>
        <p:txBody>
          <a:bodyPr>
            <a:normAutofit/>
          </a:bodyPr>
          <a:lstStyle/>
          <a:p>
            <a:pPr algn="ctr"/>
            <a:r>
              <a:rPr lang="en-US" sz="2400" dirty="0" smtClean="0"/>
              <a:t>By: Rachel </a:t>
            </a:r>
            <a:r>
              <a:rPr lang="en-US" sz="2400" dirty="0" smtClean="0"/>
              <a:t>Trisch</a:t>
            </a:r>
            <a:endParaRPr lang="en-US" sz="2400" dirty="0"/>
          </a:p>
        </p:txBody>
      </p:sp>
    </p:spTree>
    <p:extLst>
      <p:ext uri="{BB962C8B-B14F-4D97-AF65-F5344CB8AC3E}">
        <p14:creationId xmlns:p14="http://schemas.microsoft.com/office/powerpoint/2010/main" val="120306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Magazines</a:t>
            </a:r>
            <a:endParaRPr lang="en-US" dirty="0"/>
          </a:p>
        </p:txBody>
      </p:sp>
      <p:pic>
        <p:nvPicPr>
          <p:cNvPr id="4" name="Picture 3" descr="cover-of-MH-K.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465" y="2316746"/>
            <a:ext cx="3140455" cy="4077904"/>
          </a:xfrm>
          <a:prstGeom prst="rect">
            <a:avLst/>
          </a:prstGeom>
        </p:spPr>
      </p:pic>
      <p:sp>
        <p:nvSpPr>
          <p:cNvPr id="5" name="TextBox 4"/>
          <p:cNvSpPr txBox="1"/>
          <p:nvPr/>
        </p:nvSpPr>
        <p:spPr>
          <a:xfrm>
            <a:off x="4788693" y="2591324"/>
            <a:ext cx="3690211" cy="1754327"/>
          </a:xfrm>
          <a:prstGeom prst="rect">
            <a:avLst/>
          </a:prstGeom>
          <a:noFill/>
        </p:spPr>
        <p:txBody>
          <a:bodyPr wrap="square" rtlCol="0">
            <a:spAutoFit/>
          </a:bodyPr>
          <a:lstStyle/>
          <a:p>
            <a:r>
              <a:rPr lang="en-US" dirty="0" smtClean="0"/>
              <a:t>-Michigan History for Kids is a magazine aimed at grades 3-4 that provides useful information and fun activities about the history of Michigan, including it’s journey to statehood. </a:t>
            </a:r>
            <a:endParaRPr lang="en-US" dirty="0"/>
          </a:p>
        </p:txBody>
      </p:sp>
    </p:spTree>
    <p:extLst>
      <p:ext uri="{BB962C8B-B14F-4D97-AF65-F5344CB8AC3E}">
        <p14:creationId xmlns:p14="http://schemas.microsoft.com/office/powerpoint/2010/main" val="511453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b350b5f427a60ea5050a4cf515f3538.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8941" y="0"/>
            <a:ext cx="8875059" cy="6858000"/>
          </a:xfrm>
          <a:prstGeom prst="rect">
            <a:avLst/>
          </a:prstGeom>
        </p:spPr>
      </p:pic>
    </p:spTree>
    <p:extLst>
      <p:ext uri="{BB962C8B-B14F-4D97-AF65-F5344CB8AC3E}">
        <p14:creationId xmlns:p14="http://schemas.microsoft.com/office/powerpoint/2010/main" val="3368987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a:t>
            </a:r>
            <a:endParaRPr lang="en-US" dirty="0"/>
          </a:p>
        </p:txBody>
      </p:sp>
      <p:sp>
        <p:nvSpPr>
          <p:cNvPr id="3" name="Content Placeholder 2"/>
          <p:cNvSpPr>
            <a:spLocks noGrp="1"/>
          </p:cNvSpPr>
          <p:nvPr>
            <p:ph idx="1"/>
          </p:nvPr>
        </p:nvSpPr>
        <p:spPr/>
        <p:txBody>
          <a:bodyPr/>
          <a:lstStyle/>
          <a:p>
            <a:r>
              <a:rPr lang="pl-PL" dirty="0">
                <a:hlinkClick r:id="rId2"/>
              </a:rPr>
              <a:t>https://www.youtube.com/watch?v=</a:t>
            </a:r>
            <a:r>
              <a:rPr lang="pl-PL" dirty="0" smtClean="0">
                <a:hlinkClick r:id="rId2"/>
              </a:rPr>
              <a:t>oipxokmazlg</a:t>
            </a:r>
            <a:r>
              <a:rPr lang="pl-PL" dirty="0" smtClean="0"/>
              <a:t> </a:t>
            </a:r>
            <a:endParaRPr lang="en-US" dirty="0"/>
          </a:p>
        </p:txBody>
      </p:sp>
    </p:spTree>
    <p:extLst>
      <p:ext uri="{BB962C8B-B14F-4D97-AF65-F5344CB8AC3E}">
        <p14:creationId xmlns:p14="http://schemas.microsoft.com/office/powerpoint/2010/main" val="3563766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Panagopoulos, J. (2001) </a:t>
            </a:r>
            <a:r>
              <a:rPr lang="en-US" i="1" dirty="0" smtClean="0"/>
              <a:t>A Place Called Home: Michigan’s Mill Creek Story. </a:t>
            </a:r>
            <a:r>
              <a:rPr lang="en-US" dirty="0" smtClean="0"/>
              <a:t>Ann Arbor, MI: Sleeping Bear Press</a:t>
            </a:r>
          </a:p>
          <a:p>
            <a:pPr marL="0" indent="0">
              <a:buNone/>
            </a:pPr>
            <a:r>
              <a:rPr lang="en-US" dirty="0" smtClean="0"/>
              <a:t>McConnell, D. </a:t>
            </a:r>
            <a:r>
              <a:rPr lang="en-US" i="1" dirty="0" smtClean="0"/>
              <a:t>Meet Michigan. </a:t>
            </a:r>
            <a:r>
              <a:rPr lang="en-US" dirty="0" smtClean="0"/>
              <a:t>Hillsdale, MI: Hillsdale Educational Press </a:t>
            </a:r>
          </a:p>
          <a:p>
            <a:pPr marL="0" indent="0">
              <a:buNone/>
            </a:pPr>
            <a:r>
              <a:rPr lang="en-US" dirty="0" smtClean="0"/>
              <a:t>Schonberg, M. (2003) </a:t>
            </a:r>
            <a:r>
              <a:rPr lang="en-US" i="1" dirty="0" smtClean="0"/>
              <a:t>Michigan History. </a:t>
            </a:r>
            <a:r>
              <a:rPr lang="en-US" dirty="0" smtClean="0"/>
              <a:t>Heinemann Library Publishing </a:t>
            </a:r>
          </a:p>
          <a:p>
            <a:pPr marL="0" indent="0">
              <a:buNone/>
            </a:pPr>
            <a:r>
              <a:rPr lang="en-US" dirty="0" smtClean="0"/>
              <a:t>Schonberg, M. (2003) </a:t>
            </a:r>
            <a:r>
              <a:rPr lang="en-US" i="1" dirty="0" smtClean="0"/>
              <a:t>People of Michigan. </a:t>
            </a:r>
            <a:r>
              <a:rPr lang="en-US" dirty="0" smtClean="0"/>
              <a:t>Heinemann Library Publishing </a:t>
            </a:r>
          </a:p>
          <a:p>
            <a:pPr marL="0" indent="0">
              <a:buNone/>
            </a:pPr>
            <a:r>
              <a:rPr lang="en-US" dirty="0" smtClean="0"/>
              <a:t>Yasuda, A. (2015) </a:t>
            </a:r>
            <a:r>
              <a:rPr lang="en-US" i="1" dirty="0" smtClean="0"/>
              <a:t>What’s Great About Michigan? </a:t>
            </a:r>
            <a:r>
              <a:rPr lang="en-US" dirty="0" smtClean="0"/>
              <a:t>Lerner Publishing Group </a:t>
            </a:r>
          </a:p>
          <a:p>
            <a:pPr marL="0" indent="0">
              <a:buNone/>
            </a:pPr>
            <a:r>
              <a:rPr lang="en-US" dirty="0" smtClean="0"/>
              <a:t>Alex J. 2011, Oct. 30. </a:t>
            </a:r>
            <a:r>
              <a:rPr lang="en-US" i="1" dirty="0" smtClean="0"/>
              <a:t>Michigan’s State Song Rare. </a:t>
            </a:r>
            <a:r>
              <a:rPr lang="en-US" dirty="0" smtClean="0"/>
              <a:t>Retrieved from </a:t>
            </a:r>
            <a:r>
              <a:rPr lang="pl-PL" dirty="0">
                <a:hlinkClick r:id="rId2"/>
              </a:rPr>
              <a:t>https://www.youtube.com/watch?v=A9R81q0DLP0</a:t>
            </a:r>
            <a:r>
              <a:rPr lang="pl-PL" dirty="0"/>
              <a:t> </a:t>
            </a:r>
            <a:endParaRPr lang="pl-PL" dirty="0" smtClean="0"/>
          </a:p>
          <a:p>
            <a:pPr marL="0" indent="0">
              <a:buNone/>
            </a:pPr>
            <a:r>
              <a:rPr lang="pl-PL" dirty="0" smtClean="0"/>
              <a:t>Eng</a:t>
            </a:r>
            <a:r>
              <a:rPr lang="pl-PL" dirty="0" smtClean="0"/>
              <a:t>. </a:t>
            </a:r>
            <a:r>
              <a:rPr lang="pl-PL" dirty="0" smtClean="0"/>
              <a:t>Hadeel</a:t>
            </a:r>
            <a:r>
              <a:rPr lang="pl-PL" dirty="0" smtClean="0"/>
              <a:t>. 2013, </a:t>
            </a:r>
            <a:r>
              <a:rPr lang="pl-PL" dirty="0" smtClean="0"/>
              <a:t>Feb</a:t>
            </a:r>
            <a:r>
              <a:rPr lang="pl-PL" dirty="0" smtClean="0"/>
              <a:t> 1. </a:t>
            </a:r>
            <a:r>
              <a:rPr lang="pl-PL" i="1" dirty="0" smtClean="0"/>
              <a:t>Michigan, My Michigan. </a:t>
            </a:r>
            <a:r>
              <a:rPr lang="pl-PL" dirty="0" err="1" smtClean="0"/>
              <a:t>Retrieved</a:t>
            </a:r>
            <a:r>
              <a:rPr lang="pl-PL" dirty="0" smtClean="0"/>
              <a:t> from </a:t>
            </a:r>
            <a:r>
              <a:rPr lang="pl-PL" dirty="0">
                <a:hlinkClick r:id="rId3"/>
              </a:rPr>
              <a:t>https://www.youtube.com/watch?v=Q0l2mfmP81c</a:t>
            </a:r>
            <a:r>
              <a:rPr lang="pl-PL" dirty="0"/>
              <a:t> </a:t>
            </a:r>
            <a:endParaRPr lang="en-US" dirty="0"/>
          </a:p>
          <a:p>
            <a:pPr marL="0" indent="0">
              <a:buNone/>
            </a:pPr>
            <a:r>
              <a:rPr lang="en-US" dirty="0" smtClean="0"/>
              <a:t> </a:t>
            </a:r>
            <a:endParaRPr lang="en-US" dirty="0"/>
          </a:p>
          <a:p>
            <a:pPr marL="0" indent="0">
              <a:buNone/>
            </a:pPr>
            <a:endParaRPr lang="en-US" dirty="0" smtClean="0"/>
          </a:p>
          <a:p>
            <a:pPr marL="0" indent="0">
              <a:buNone/>
            </a:pPr>
            <a:endParaRPr lang="en-US"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2409261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1905" y="267385"/>
            <a:ext cx="7819812" cy="9233295"/>
          </a:xfrm>
          <a:prstGeom prst="rect">
            <a:avLst/>
          </a:prstGeom>
          <a:noFill/>
        </p:spPr>
        <p:txBody>
          <a:bodyPr wrap="square" rtlCol="0">
            <a:spAutoFit/>
          </a:bodyPr>
          <a:lstStyle/>
          <a:p>
            <a:r>
              <a:rPr lang="en-US" dirty="0"/>
              <a:t>MICHIGAN TIMELINE of Awesome Achievements and Events (</a:t>
            </a:r>
            <a:r>
              <a:rPr lang="en-US" dirty="0" err="1"/>
              <a:t>n.d.</a:t>
            </a:r>
            <a:r>
              <a:rPr lang="en-US" dirty="0"/>
              <a:t>). In Hillsdale Educational Publishers. Retrieved from </a:t>
            </a:r>
            <a:r>
              <a:rPr lang="en-US" dirty="0">
                <a:hlinkClick r:id="rId2"/>
              </a:rPr>
              <a:t>http://www.hillsdalepublishers.com</a:t>
            </a:r>
            <a:r>
              <a:rPr lang="en-US" dirty="0" smtClean="0">
                <a:hlinkClick r:id="rId2"/>
              </a:rPr>
              <a:t>/</a:t>
            </a:r>
            <a:endParaRPr lang="en-US" dirty="0" smtClean="0"/>
          </a:p>
          <a:p>
            <a:r>
              <a:rPr lang="en-US" dirty="0"/>
              <a:t/>
            </a:r>
            <a:br>
              <a:rPr lang="en-US" dirty="0"/>
            </a:br>
            <a:r>
              <a:rPr lang="en-US" dirty="0"/>
              <a:t>Native American History in Michigan: An Introduction (</a:t>
            </a:r>
            <a:r>
              <a:rPr lang="en-US" dirty="0" err="1"/>
              <a:t>n.d.</a:t>
            </a:r>
            <a:r>
              <a:rPr lang="en-US" dirty="0"/>
              <a:t>). In </a:t>
            </a:r>
            <a:r>
              <a:rPr lang="en-US" i="1" dirty="0"/>
              <a:t>Students On Site</a:t>
            </a:r>
            <a:r>
              <a:rPr lang="en-US" dirty="0"/>
              <a:t>. Retrieved from </a:t>
            </a:r>
            <a:r>
              <a:rPr lang="en-US" dirty="0" smtClean="0"/>
              <a:t>http://</a:t>
            </a:r>
            <a:r>
              <a:rPr lang="en-US" dirty="0" err="1" smtClean="0"/>
              <a:t>www.umich.edu</a:t>
            </a:r>
            <a:r>
              <a:rPr lang="en-US" dirty="0" smtClean="0"/>
              <a:t>/~</a:t>
            </a:r>
            <a:r>
              <a:rPr lang="en-US" dirty="0" err="1" smtClean="0"/>
              <a:t>bhlumrec</a:t>
            </a:r>
            <a:r>
              <a:rPr lang="en-US" dirty="0" smtClean="0"/>
              <a:t>/</a:t>
            </a:r>
            <a:r>
              <a:rPr lang="en-US" dirty="0" err="1" smtClean="0"/>
              <a:t>programs_centers</a:t>
            </a:r>
            <a:r>
              <a:rPr lang="en-US" dirty="0" smtClean="0"/>
              <a:t>/</a:t>
            </a:r>
            <a:r>
              <a:rPr lang="en-US" dirty="0" err="1" smtClean="0"/>
              <a:t>artsofcitizenshipprogram</a:t>
            </a:r>
            <a:r>
              <a:rPr lang="en-US" dirty="0" smtClean="0"/>
              <a:t>/</a:t>
            </a:r>
            <a:r>
              <a:rPr lang="en-US" dirty="0" err="1"/>
              <a:t>www.artsofcitizenship.umich.edu</a:t>
            </a:r>
            <a:r>
              <a:rPr lang="en-US" dirty="0"/>
              <a:t>/</a:t>
            </a:r>
            <a:r>
              <a:rPr lang="en-US" dirty="0" err="1"/>
              <a:t>sos</a:t>
            </a:r>
            <a:r>
              <a:rPr lang="en-US" dirty="0"/>
              <a:t>/topics/</a:t>
            </a:r>
            <a:r>
              <a:rPr lang="en-US" dirty="0" smtClean="0"/>
              <a:t>native</a:t>
            </a:r>
            <a:r>
              <a:rPr lang="en-US" dirty="0"/>
              <a:t>/</a:t>
            </a:r>
            <a:r>
              <a:rPr lang="en-US" dirty="0" err="1"/>
              <a:t>index.htm</a:t>
            </a:r>
            <a:endParaRPr lang="en-US" dirty="0"/>
          </a:p>
          <a:p>
            <a:endParaRPr lang="en-US" dirty="0" smtClean="0"/>
          </a:p>
          <a:p>
            <a:r>
              <a:rPr lang="en-US" dirty="0"/>
              <a:t>Michigan Facts, Maps, and State Symbols (</a:t>
            </a:r>
            <a:r>
              <a:rPr lang="en-US" dirty="0" err="1"/>
              <a:t>n.d.</a:t>
            </a:r>
            <a:r>
              <a:rPr lang="en-US" dirty="0"/>
              <a:t>). In </a:t>
            </a:r>
            <a:r>
              <a:rPr lang="en-US" i="1" dirty="0"/>
              <a:t>Enchanted Learning</a:t>
            </a:r>
            <a:r>
              <a:rPr lang="en-US" dirty="0"/>
              <a:t>. Retrieved from </a:t>
            </a:r>
            <a:r>
              <a:rPr lang="en-US" dirty="0">
                <a:hlinkClick r:id="rId3"/>
              </a:rPr>
              <a:t>http://www.enchantedlearning.com/usa/states/michigan</a:t>
            </a:r>
            <a:r>
              <a:rPr lang="en-US" dirty="0" smtClean="0">
                <a:hlinkClick r:id="rId3"/>
              </a:rPr>
              <a:t>/</a:t>
            </a:r>
            <a:endParaRPr lang="en-US" dirty="0" smtClean="0"/>
          </a:p>
          <a:p>
            <a:endParaRPr lang="en-US" dirty="0"/>
          </a:p>
          <a:p>
            <a:r>
              <a:rPr lang="en-US" dirty="0"/>
              <a:t>The Northwest Ordinance (</a:t>
            </a:r>
            <a:r>
              <a:rPr lang="en-US" dirty="0" err="1"/>
              <a:t>n.d.</a:t>
            </a:r>
            <a:r>
              <a:rPr lang="en-US" dirty="0"/>
              <a:t>). In </a:t>
            </a:r>
            <a:r>
              <a:rPr lang="en-US" i="1" dirty="0"/>
              <a:t>The Mitten</a:t>
            </a:r>
            <a:r>
              <a:rPr lang="en-US" dirty="0"/>
              <a:t>. Retrieved from http://</a:t>
            </a:r>
            <a:r>
              <a:rPr lang="en-US" dirty="0" err="1"/>
              <a:t>seekingmichigan.org</a:t>
            </a:r>
            <a:r>
              <a:rPr lang="en-US" dirty="0"/>
              <a:t>/</a:t>
            </a:r>
            <a:r>
              <a:rPr lang="en-US" dirty="0" err="1"/>
              <a:t>wp</a:t>
            </a:r>
            <a:r>
              <a:rPr lang="en-US" dirty="0"/>
              <a:t>-content/uploads/2012/07/</a:t>
            </a:r>
            <a:r>
              <a:rPr lang="en-US" dirty="0" err="1"/>
              <a:t>mitten_northwest-ordinance.pdf</a:t>
            </a:r>
            <a:r>
              <a:rPr lang="en-US" dirty="0"/>
              <a:t> </a:t>
            </a:r>
            <a:endParaRPr lang="en-US" dirty="0" smtClean="0"/>
          </a:p>
          <a:p>
            <a:endParaRPr lang="en-US" dirty="0"/>
          </a:p>
          <a:p>
            <a:r>
              <a:rPr lang="en-US" dirty="0"/>
              <a:t>(</a:t>
            </a:r>
            <a:r>
              <a:rPr lang="en-US" dirty="0" err="1"/>
              <a:t>n.d.</a:t>
            </a:r>
            <a:r>
              <a:rPr lang="en-US" dirty="0"/>
              <a:t>). In </a:t>
            </a:r>
            <a:r>
              <a:rPr lang="en-US" i="1" dirty="0"/>
              <a:t>Constitution of Michigan of 1835</a:t>
            </a:r>
            <a:r>
              <a:rPr lang="en-US" dirty="0"/>
              <a:t>. Retrieved from </a:t>
            </a:r>
            <a:r>
              <a:rPr lang="en-US" dirty="0">
                <a:hlinkClick r:id="rId4"/>
              </a:rPr>
              <a:t>https://www.michigan.gov/documents/hal_mhc_sa_1835_MI_Constitution_51420_7.</a:t>
            </a:r>
            <a:r>
              <a:rPr lang="en-US" dirty="0" smtClean="0">
                <a:hlinkClick r:id="rId4"/>
              </a:rPr>
              <a:t>pdf</a:t>
            </a:r>
            <a:endParaRPr lang="en-US" dirty="0" smtClean="0"/>
          </a:p>
          <a:p>
            <a:endParaRPr lang="en-US" dirty="0"/>
          </a:p>
          <a:p>
            <a:r>
              <a:rPr lang="en-US" dirty="0"/>
              <a:t>(2015, September). </a:t>
            </a:r>
            <a:r>
              <a:rPr lang="en-US" i="1" dirty="0"/>
              <a:t>Michigan History For Kids</a:t>
            </a:r>
            <a:r>
              <a:rPr lang="en-US" dirty="0"/>
              <a:t>, </a:t>
            </a:r>
            <a:r>
              <a:rPr lang="en-US" i="1" dirty="0"/>
              <a:t>2</a:t>
            </a:r>
            <a:r>
              <a:rPr lang="en-US" dirty="0"/>
              <a:t>(1). Retrieved from http://</a:t>
            </a:r>
            <a:r>
              <a:rPr lang="en-US" dirty="0" err="1"/>
              <a:t>michigankids.org</a:t>
            </a:r>
            <a:r>
              <a:rPr lang="en-US" dirty="0"/>
              <a:t>/</a:t>
            </a:r>
          </a:p>
          <a:p>
            <a:endParaRPr lang="en-US" dirty="0" smtClean="0"/>
          </a:p>
          <a:p>
            <a:endParaRPr lang="en-US" dirty="0"/>
          </a:p>
          <a:p>
            <a:endParaRPr lang="en-US" dirty="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1769586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8487" y="701885"/>
            <a:ext cx="6984362" cy="2585323"/>
          </a:xfrm>
          <a:prstGeom prst="rect">
            <a:avLst/>
          </a:prstGeom>
          <a:noFill/>
        </p:spPr>
        <p:txBody>
          <a:bodyPr wrap="square" rtlCol="0">
            <a:spAutoFit/>
          </a:bodyPr>
          <a:lstStyle/>
          <a:p>
            <a:r>
              <a:rPr lang="en-US" dirty="0"/>
              <a:t>Michigan State Flag Coloring Page (2015). In </a:t>
            </a:r>
            <a:r>
              <a:rPr lang="en-US" i="1" dirty="0"/>
              <a:t>AZ Coloring</a:t>
            </a:r>
            <a:r>
              <a:rPr lang="en-US" dirty="0"/>
              <a:t>. Retrieved from http://</a:t>
            </a:r>
            <a:r>
              <a:rPr lang="en-US" dirty="0" err="1"/>
              <a:t>azcoloring.com</a:t>
            </a:r>
            <a:r>
              <a:rPr lang="en-US" dirty="0"/>
              <a:t>/</a:t>
            </a:r>
            <a:r>
              <a:rPr lang="en-US" dirty="0" err="1"/>
              <a:t>michigan</a:t>
            </a:r>
            <a:r>
              <a:rPr lang="en-US" dirty="0"/>
              <a:t>-state-flag-coloring-page</a:t>
            </a:r>
          </a:p>
          <a:p>
            <a:endParaRPr lang="en-US" dirty="0" smtClean="0"/>
          </a:p>
          <a:p>
            <a:r>
              <a:rPr lang="en-US" dirty="0" smtClean="0"/>
              <a:t>Evlint19. 2012, Oct.17. </a:t>
            </a:r>
            <a:r>
              <a:rPr lang="en-US" i="1" dirty="0" smtClean="0"/>
              <a:t>History of Michigan: From Native Americans to Statehood. </a:t>
            </a:r>
            <a:r>
              <a:rPr lang="en-US" dirty="0" smtClean="0"/>
              <a:t>Retrieved from </a:t>
            </a:r>
            <a:r>
              <a:rPr lang="pl-PL" dirty="0" err="1"/>
              <a:t>https</a:t>
            </a:r>
            <a:r>
              <a:rPr lang="pl-PL" dirty="0"/>
              <a:t>://</a:t>
            </a:r>
            <a:r>
              <a:rPr lang="pl-PL" dirty="0" err="1"/>
              <a:t>www.youtube.com</a:t>
            </a:r>
            <a:r>
              <a:rPr lang="pl-PL" dirty="0"/>
              <a:t>/</a:t>
            </a:r>
            <a:r>
              <a:rPr lang="pl-PL" dirty="0" err="1"/>
              <a:t>watch?v</a:t>
            </a:r>
            <a:r>
              <a:rPr lang="pl-PL" dirty="0"/>
              <a:t>=</a:t>
            </a:r>
            <a:r>
              <a:rPr lang="pl-PL" dirty="0" err="1" smtClean="0"/>
              <a:t>oipxokmazlg</a:t>
            </a:r>
            <a:r>
              <a:rPr lang="pl-PL" dirty="0" smtClean="0"/>
              <a:t> </a:t>
            </a:r>
            <a:endParaRPr lang="en-US" i="1" dirty="0" smtClean="0"/>
          </a:p>
          <a:p>
            <a:endParaRPr lang="en-US" smtClean="0"/>
          </a:p>
          <a:p>
            <a:endParaRPr lang="en-US" dirty="0"/>
          </a:p>
        </p:txBody>
      </p:sp>
    </p:spTree>
    <p:extLst>
      <p:ext uri="{BB962C8B-B14F-4D97-AF65-F5344CB8AC3E}">
        <p14:creationId xmlns:p14="http://schemas.microsoft.com/office/powerpoint/2010/main" val="3441762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GLCE</a:t>
            </a:r>
            <a:endParaRPr lang="en-US" dirty="0"/>
          </a:p>
        </p:txBody>
      </p:sp>
      <p:sp>
        <p:nvSpPr>
          <p:cNvPr id="3" name="Content Placeholder 2"/>
          <p:cNvSpPr>
            <a:spLocks noGrp="1"/>
          </p:cNvSpPr>
          <p:nvPr>
            <p:ph idx="1"/>
          </p:nvPr>
        </p:nvSpPr>
        <p:spPr/>
        <p:txBody>
          <a:bodyPr/>
          <a:lstStyle/>
          <a:p>
            <a:r>
              <a:rPr lang="en-US" dirty="0" smtClean="0"/>
              <a:t>3-H3.0.9 </a:t>
            </a:r>
          </a:p>
          <a:p>
            <a:pPr marL="0" indent="0">
              <a:buNone/>
            </a:pPr>
            <a:r>
              <a:rPr lang="en-US" dirty="0" smtClean="0"/>
              <a:t>Describe how Michigan attained statehood</a:t>
            </a:r>
            <a:endParaRPr lang="en-US" dirty="0"/>
          </a:p>
        </p:txBody>
      </p:sp>
    </p:spTree>
    <p:extLst>
      <p:ext uri="{BB962C8B-B14F-4D97-AF65-F5344CB8AC3E}">
        <p14:creationId xmlns:p14="http://schemas.microsoft.com/office/powerpoint/2010/main" val="2666719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0480"/>
            <a:ext cx="8913813" cy="914400"/>
          </a:xfrm>
        </p:spPr>
        <p:txBody>
          <a:bodyPr/>
          <a:lstStyle/>
          <a:p>
            <a:r>
              <a:rPr lang="en-US" dirty="0" smtClean="0"/>
              <a:t>Books</a:t>
            </a:r>
            <a:endParaRPr lang="en-US" dirty="0"/>
          </a:p>
        </p:txBody>
      </p:sp>
      <p:sp>
        <p:nvSpPr>
          <p:cNvPr id="4" name="TextBox 3"/>
          <p:cNvSpPr txBox="1"/>
          <p:nvPr/>
        </p:nvSpPr>
        <p:spPr>
          <a:xfrm>
            <a:off x="176851" y="1478900"/>
            <a:ext cx="8736962" cy="3139321"/>
          </a:xfrm>
          <a:prstGeom prst="rect">
            <a:avLst/>
          </a:prstGeom>
          <a:noFill/>
        </p:spPr>
        <p:txBody>
          <a:bodyPr wrap="square" rtlCol="0">
            <a:spAutoFit/>
          </a:bodyPr>
          <a:lstStyle/>
          <a:p>
            <a:r>
              <a:rPr lang="en-US" dirty="0" smtClean="0"/>
              <a:t>-A Place Called Home: Michigan’s Mill Creek Story </a:t>
            </a:r>
          </a:p>
          <a:p>
            <a:r>
              <a:rPr lang="en-US" dirty="0" smtClean="0"/>
              <a:t>By: </a:t>
            </a:r>
            <a:r>
              <a:rPr lang="en-US" dirty="0" smtClean="0"/>
              <a:t>Janie Lynn Panagopoulos </a:t>
            </a:r>
            <a:endParaRPr lang="en-US" dirty="0" smtClean="0"/>
          </a:p>
          <a:p>
            <a:r>
              <a:rPr lang="en-US" dirty="0" smtClean="0"/>
              <a:t>-Meet Michigan </a:t>
            </a:r>
          </a:p>
          <a:p>
            <a:r>
              <a:rPr lang="en-US" dirty="0" smtClean="0"/>
              <a:t>By: David B. McConnell</a:t>
            </a:r>
          </a:p>
          <a:p>
            <a:r>
              <a:rPr lang="en-US" dirty="0" smtClean="0"/>
              <a:t>-Michigan History</a:t>
            </a:r>
          </a:p>
          <a:p>
            <a:r>
              <a:rPr lang="en-US" dirty="0" smtClean="0"/>
              <a:t>By: Marcia Schonberg</a:t>
            </a:r>
          </a:p>
          <a:p>
            <a:r>
              <a:rPr lang="en-US" dirty="0" smtClean="0"/>
              <a:t>-People of Michigan </a:t>
            </a:r>
          </a:p>
          <a:p>
            <a:r>
              <a:rPr lang="en-US" dirty="0" smtClean="0"/>
              <a:t>By: Marcia </a:t>
            </a:r>
            <a:r>
              <a:rPr lang="en-US" dirty="0" smtClean="0"/>
              <a:t>Schonberg</a:t>
            </a:r>
          </a:p>
          <a:p>
            <a:r>
              <a:rPr lang="en-US" dirty="0" smtClean="0"/>
              <a:t>-What’s Great About Michigan? </a:t>
            </a:r>
          </a:p>
          <a:p>
            <a:r>
              <a:rPr lang="en-US" dirty="0" smtClean="0"/>
              <a:t>By: Anita Yasuda </a:t>
            </a:r>
            <a:endParaRPr lang="en-US" dirty="0" smtClean="0"/>
          </a:p>
          <a:p>
            <a:endParaRPr lang="en-US" dirty="0"/>
          </a:p>
        </p:txBody>
      </p:sp>
      <p:pic>
        <p:nvPicPr>
          <p:cNvPr id="6" name="Picture 5" descr="9781585360543_p0_v1_s192x30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851" y="4618221"/>
            <a:ext cx="1610244" cy="1970872"/>
          </a:xfrm>
          <a:prstGeom prst="rect">
            <a:avLst/>
          </a:prstGeom>
        </p:spPr>
      </p:pic>
      <p:pic>
        <p:nvPicPr>
          <p:cNvPr id="7" name="Picture 6" descr="meetmichiga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7787" y="4618221"/>
            <a:ext cx="1471295" cy="1898445"/>
          </a:xfrm>
          <a:prstGeom prst="rect">
            <a:avLst/>
          </a:prstGeom>
        </p:spPr>
      </p:pic>
      <p:pic>
        <p:nvPicPr>
          <p:cNvPr id="8" name="Picture 7" descr="519EXb7R3yL._SX375_BO1,204,203,200_.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5300" y="4618221"/>
            <a:ext cx="1398451" cy="1851000"/>
          </a:xfrm>
          <a:prstGeom prst="rect">
            <a:avLst/>
          </a:prstGeom>
        </p:spPr>
      </p:pic>
      <p:pic>
        <p:nvPicPr>
          <p:cNvPr id="9" name="Picture 8" descr="peopleofmi.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3897" y="4540109"/>
            <a:ext cx="1490171" cy="2048984"/>
          </a:xfrm>
          <a:prstGeom prst="rect">
            <a:avLst/>
          </a:prstGeom>
        </p:spPr>
      </p:pic>
      <p:pic>
        <p:nvPicPr>
          <p:cNvPr id="11" name="Picture 10" descr="k2-_07a9a227-816e-43df-9292-b16d599aab88.v1.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337648" y="4540109"/>
            <a:ext cx="1576165" cy="2048984"/>
          </a:xfrm>
          <a:prstGeom prst="rect">
            <a:avLst/>
          </a:prstGeom>
        </p:spPr>
      </p:pic>
    </p:spTree>
    <p:extLst>
      <p:ext uri="{BB962C8B-B14F-4D97-AF65-F5344CB8AC3E}">
        <p14:creationId xmlns:p14="http://schemas.microsoft.com/office/powerpoint/2010/main" val="204189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Song </a:t>
            </a:r>
            <a:endParaRPr lang="en-US" dirty="0"/>
          </a:p>
        </p:txBody>
      </p:sp>
      <p:sp>
        <p:nvSpPr>
          <p:cNvPr id="3" name="Content Placeholder 2"/>
          <p:cNvSpPr>
            <a:spLocks noGrp="1"/>
          </p:cNvSpPr>
          <p:nvPr>
            <p:ph idx="1"/>
          </p:nvPr>
        </p:nvSpPr>
        <p:spPr/>
        <p:txBody>
          <a:bodyPr/>
          <a:lstStyle/>
          <a:p>
            <a:r>
              <a:rPr lang="pl-PL" dirty="0">
                <a:hlinkClick r:id="rId2"/>
              </a:rPr>
              <a:t>https://www.youtube.com/watch?v=</a:t>
            </a:r>
            <a:r>
              <a:rPr lang="pl-PL" dirty="0" smtClean="0">
                <a:hlinkClick r:id="rId2"/>
              </a:rPr>
              <a:t>A9R81q0DLP0</a:t>
            </a:r>
            <a:r>
              <a:rPr lang="pl-PL" dirty="0" smtClean="0"/>
              <a:t> </a:t>
            </a:r>
            <a:endParaRPr lang="en-US" dirty="0"/>
          </a:p>
        </p:txBody>
      </p:sp>
    </p:spTree>
    <p:extLst>
      <p:ext uri="{BB962C8B-B14F-4D97-AF65-F5344CB8AC3E}">
        <p14:creationId xmlns:p14="http://schemas.microsoft.com/office/powerpoint/2010/main" val="4074508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Michigan, My Michigan</a:t>
            </a:r>
            <a:endParaRPr lang="en-US" dirty="0"/>
          </a:p>
        </p:txBody>
      </p:sp>
      <p:sp>
        <p:nvSpPr>
          <p:cNvPr id="3" name="Content Placeholder 2"/>
          <p:cNvSpPr>
            <a:spLocks noGrp="1"/>
          </p:cNvSpPr>
          <p:nvPr>
            <p:ph idx="1"/>
          </p:nvPr>
        </p:nvSpPr>
        <p:spPr/>
        <p:txBody>
          <a:bodyPr/>
          <a:lstStyle/>
          <a:p>
            <a:r>
              <a:rPr lang="pl-PL" dirty="0">
                <a:hlinkClick r:id="rId2"/>
              </a:rPr>
              <a:t>https://www.youtube.com/watch?v=</a:t>
            </a:r>
            <a:r>
              <a:rPr lang="pl-PL" dirty="0" smtClean="0">
                <a:hlinkClick r:id="rId2"/>
              </a:rPr>
              <a:t>Q0l2mfmP81c</a:t>
            </a:r>
            <a:r>
              <a:rPr lang="pl-PL" dirty="0" smtClean="0"/>
              <a:t> </a:t>
            </a:r>
            <a:endParaRPr lang="en-US" dirty="0"/>
          </a:p>
        </p:txBody>
      </p:sp>
    </p:spTree>
    <p:extLst>
      <p:ext uri="{BB962C8B-B14F-4D97-AF65-F5344CB8AC3E}">
        <p14:creationId xmlns:p14="http://schemas.microsoft.com/office/powerpoint/2010/main" val="247293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Activity</a:t>
            </a:r>
            <a:endParaRPr lang="en-US" dirty="0"/>
          </a:p>
        </p:txBody>
      </p:sp>
      <p:pic>
        <p:nvPicPr>
          <p:cNvPr id="4" name="Picture 3" descr="michtime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75" y="2452356"/>
            <a:ext cx="9076925" cy="1833540"/>
          </a:xfrm>
          <a:prstGeom prst="rect">
            <a:avLst/>
          </a:prstGeom>
        </p:spPr>
      </p:pic>
      <p:sp>
        <p:nvSpPr>
          <p:cNvPr id="5" name="TextBox 4"/>
          <p:cNvSpPr txBox="1"/>
          <p:nvPr/>
        </p:nvSpPr>
        <p:spPr>
          <a:xfrm>
            <a:off x="487100" y="4627085"/>
            <a:ext cx="7950170" cy="923330"/>
          </a:xfrm>
          <a:prstGeom prst="rect">
            <a:avLst/>
          </a:prstGeom>
          <a:noFill/>
        </p:spPr>
        <p:txBody>
          <a:bodyPr wrap="square" rtlCol="0">
            <a:spAutoFit/>
          </a:bodyPr>
          <a:lstStyle/>
          <a:p>
            <a:r>
              <a:rPr lang="en-US" dirty="0" smtClean="0"/>
              <a:t>Cut out events related to Michigan becoming a state on the timeline and have students work together as a class or in groups to put events back on in the correct order. </a:t>
            </a:r>
            <a:endParaRPr lang="en-US" dirty="0"/>
          </a:p>
        </p:txBody>
      </p:sp>
    </p:spTree>
    <p:extLst>
      <p:ext uri="{BB962C8B-B14F-4D97-AF65-F5344CB8AC3E}">
        <p14:creationId xmlns:p14="http://schemas.microsoft.com/office/powerpoint/2010/main" val="230861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diannames.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5511" y="0"/>
            <a:ext cx="2950745" cy="6858000"/>
          </a:xfrm>
          <a:prstGeom prst="rect">
            <a:avLst/>
          </a:prstGeom>
        </p:spPr>
      </p:pic>
    </p:spTree>
    <p:extLst>
      <p:ext uri="{BB962C8B-B14F-4D97-AF65-F5344CB8AC3E}">
        <p14:creationId xmlns:p14="http://schemas.microsoft.com/office/powerpoint/2010/main" val="120041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Websites </a:t>
            </a:r>
            <a:endParaRPr lang="en-US" dirty="0"/>
          </a:p>
        </p:txBody>
      </p:sp>
      <p:sp>
        <p:nvSpPr>
          <p:cNvPr id="3" name="Content Placeholder 2"/>
          <p:cNvSpPr>
            <a:spLocks noGrp="1"/>
          </p:cNvSpPr>
          <p:nvPr>
            <p:ph idx="1"/>
          </p:nvPr>
        </p:nvSpPr>
        <p:spPr>
          <a:xfrm>
            <a:off x="226154" y="2209172"/>
            <a:ext cx="8498746" cy="4057157"/>
          </a:xfrm>
        </p:spPr>
        <p:txBody>
          <a:bodyPr>
            <a:normAutofit lnSpcReduction="10000"/>
          </a:bodyPr>
          <a:lstStyle/>
          <a:p>
            <a:r>
              <a:rPr lang="en-US" dirty="0">
                <a:hlinkClick r:id="rId2"/>
              </a:rPr>
              <a:t>http://www.enchantedlearning.com/usa/states/michigan</a:t>
            </a:r>
            <a:r>
              <a:rPr lang="en-US" dirty="0" smtClean="0">
                <a:hlinkClick r:id="rId2"/>
              </a:rPr>
              <a:t>/</a:t>
            </a:r>
            <a:endParaRPr lang="en-US" dirty="0" smtClean="0"/>
          </a:p>
          <a:p>
            <a:pPr marL="0" indent="0">
              <a:buNone/>
            </a:pPr>
            <a:r>
              <a:rPr lang="en-US" dirty="0" smtClean="0"/>
              <a:t>-This website contains information about the statehood of Michigan, such what makes Michigan unique from the other states. Examples include the story behind the state flag, and important Michigan symbols such as the state flower, bird, and tree. </a:t>
            </a:r>
          </a:p>
          <a:p>
            <a:pPr marL="0" indent="0">
              <a:buNone/>
            </a:pPr>
            <a:r>
              <a:rPr lang="en-US" dirty="0">
                <a:hlinkClick r:id="rId3"/>
              </a:rPr>
              <a:t>http://seekingmichigan.org/wp-content/uploads/2012/07/mitten_northwest-</a:t>
            </a:r>
            <a:r>
              <a:rPr lang="en-US" dirty="0" smtClean="0">
                <a:hlinkClick r:id="rId3"/>
              </a:rPr>
              <a:t>ordinance.pdf</a:t>
            </a:r>
            <a:r>
              <a:rPr lang="en-US" dirty="0" smtClean="0"/>
              <a:t> </a:t>
            </a:r>
          </a:p>
          <a:p>
            <a:pPr marL="0" indent="0">
              <a:buNone/>
            </a:pPr>
            <a:r>
              <a:rPr lang="en-US" dirty="0" smtClean="0"/>
              <a:t>-This website is about the Northwest Ordinance, which carved out an area of land into a territory that would eventually become Michigan. This is referred to as the “Highway” for the creation of Michigan. </a:t>
            </a:r>
          </a:p>
          <a:p>
            <a:pPr marL="0" indent="0">
              <a:buNone/>
            </a:pPr>
            <a:endParaRPr lang="en-US" dirty="0"/>
          </a:p>
        </p:txBody>
      </p:sp>
    </p:spTree>
    <p:extLst>
      <p:ext uri="{BB962C8B-B14F-4D97-AF65-F5344CB8AC3E}">
        <p14:creationId xmlns:p14="http://schemas.microsoft.com/office/powerpoint/2010/main" val="149737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Michigan Constitution</a:t>
            </a:r>
            <a:endParaRPr lang="en-US" dirty="0"/>
          </a:p>
        </p:txBody>
      </p:sp>
      <p:pic>
        <p:nvPicPr>
          <p:cNvPr id="5" name="Picture 4" descr="constitution.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322" y="2592352"/>
            <a:ext cx="2679707" cy="3404408"/>
          </a:xfrm>
          <a:prstGeom prst="rect">
            <a:avLst/>
          </a:prstGeom>
        </p:spPr>
      </p:pic>
    </p:spTree>
    <p:extLst>
      <p:ext uri="{BB962C8B-B14F-4D97-AF65-F5344CB8AC3E}">
        <p14:creationId xmlns:p14="http://schemas.microsoft.com/office/powerpoint/2010/main" val="3725094908"/>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244</TotalTime>
  <Words>517</Words>
  <Application>Microsoft Macintosh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Perception</vt:lpstr>
      <vt:lpstr>Integrated Literacy Assignment</vt:lpstr>
      <vt:lpstr>GLCE</vt:lpstr>
      <vt:lpstr>Books</vt:lpstr>
      <vt:lpstr>State Song </vt:lpstr>
      <vt:lpstr>Michigan, My Michigan</vt:lpstr>
      <vt:lpstr>Timeline Activity</vt:lpstr>
      <vt:lpstr>PowerPoint Presentation</vt:lpstr>
      <vt:lpstr>Websites </vt:lpstr>
      <vt:lpstr>Michigan Constitution</vt:lpstr>
      <vt:lpstr>Magazines</vt:lpstr>
      <vt:lpstr>PowerPoint Presentation</vt:lpstr>
      <vt:lpstr>Video </vt:lpstr>
      <vt:lpstr>References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Integrated Literacy Assignment</dc:title>
  <dc:creator>Apple</dc:creator>
  <cp:lastModifiedBy>Apple</cp:lastModifiedBy>
  <cp:revision>17</cp:revision>
  <dcterms:created xsi:type="dcterms:W3CDTF">2015-10-19T21:21:48Z</dcterms:created>
  <dcterms:modified xsi:type="dcterms:W3CDTF">2015-10-20T01:43:36Z</dcterms:modified>
</cp:coreProperties>
</file>